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803" r:id="rId2"/>
    <p:sldId id="779" r:id="rId3"/>
    <p:sldId id="799" r:id="rId4"/>
    <p:sldId id="800" r:id="rId5"/>
    <p:sldId id="801" r:id="rId6"/>
    <p:sldId id="802" r:id="rId7"/>
    <p:sldId id="80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7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09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80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67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6937248" y="573024"/>
            <a:ext cx="429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subTitle" idx="1"/>
          </p:nvPr>
        </p:nvSpPr>
        <p:spPr>
          <a:xfrm>
            <a:off x="8449056" y="6254496"/>
            <a:ext cx="225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title" idx="2"/>
          </p:nvPr>
        </p:nvSpPr>
        <p:spPr>
          <a:xfrm>
            <a:off x="4743180" y="1579489"/>
            <a:ext cx="1828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subTitle" idx="3"/>
          </p:nvPr>
        </p:nvSpPr>
        <p:spPr>
          <a:xfrm>
            <a:off x="4743180" y="2208249"/>
            <a:ext cx="26824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title" idx="4"/>
          </p:nvPr>
        </p:nvSpPr>
        <p:spPr>
          <a:xfrm>
            <a:off x="6489657" y="3161751"/>
            <a:ext cx="182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subTitle" idx="5"/>
          </p:nvPr>
        </p:nvSpPr>
        <p:spPr>
          <a:xfrm>
            <a:off x="6490057" y="3786364"/>
            <a:ext cx="26824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title" idx="6"/>
          </p:nvPr>
        </p:nvSpPr>
        <p:spPr>
          <a:xfrm>
            <a:off x="8236936" y="4744012"/>
            <a:ext cx="182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7"/>
          </p:nvPr>
        </p:nvSpPr>
        <p:spPr>
          <a:xfrm>
            <a:off x="8236936" y="5364480"/>
            <a:ext cx="2683600" cy="6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6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5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01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5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7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3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4CDC-892A-4E91-86F5-2A982665E3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F1B9026-3B92-4C9E-98B0-DB63A2F6A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10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5"/>
            <a:ext cx="7721624" cy="103641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-1951679" y="2881081"/>
            <a:ext cx="6250449" cy="648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50000"/>
              </a:lnSpc>
              <a:defRPr/>
            </a:pPr>
            <a:r>
              <a:rPr lang="fa-IR" sz="3200" dirty="0">
                <a:solidFill>
                  <a:srgbClr val="C0000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چالشهای</a:t>
            </a:r>
            <a:endParaRPr lang="en-US" sz="3200" dirty="0">
              <a:solidFill>
                <a:srgbClr val="C00000"/>
              </a:solidFill>
              <a:latin typeface="Ray ExtraBlack" panose="02000504000000020004" pitchFamily="50" charset="-78"/>
              <a:cs typeface="B Titr" panose="00000700000000000000" pitchFamily="2" charset="-78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fa-IR" sz="3200" dirty="0">
                <a:solidFill>
                  <a:srgbClr val="C0000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 فرزند آوری</a:t>
            </a:r>
            <a:r>
              <a:rPr lang="en-US" sz="3200" dirty="0">
                <a:solidFill>
                  <a:srgbClr val="C0000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 </a:t>
            </a:r>
            <a:br>
              <a:rPr lang="en-US" sz="3200" dirty="0">
                <a:solidFill>
                  <a:srgbClr val="C0000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 در ایران</a:t>
            </a:r>
            <a:endParaRPr lang="fa-IR" sz="3600" dirty="0">
              <a:solidFill>
                <a:srgbClr val="C00000"/>
              </a:solidFill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66514" y="6270171"/>
            <a:ext cx="2377440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3" y="234587"/>
            <a:ext cx="1154980" cy="115212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7DB9DAE-E430-E3D8-C4E9-9D56723485BB}"/>
              </a:ext>
            </a:extLst>
          </p:cNvPr>
          <p:cNvSpPr/>
          <p:nvPr/>
        </p:nvSpPr>
        <p:spPr>
          <a:xfrm>
            <a:off x="2360762" y="337089"/>
            <a:ext cx="7470475" cy="285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>
                <a:cs typeface="B Homa" panose="00000400000000000000" pitchFamily="2" charset="-78"/>
              </a:rPr>
              <a:t>فرهنگ سازی فرزند آوری در فرهنگ عمومی و بهداشتی</a:t>
            </a:r>
            <a:endParaRPr lang="en-US" sz="4800" b="1" dirty="0">
              <a:cs typeface="B Homa" panose="00000400000000000000" pitchFamily="2" charset="-78"/>
            </a:endParaRPr>
          </a:p>
        </p:txBody>
      </p:sp>
      <p:pic>
        <p:nvPicPr>
          <p:cNvPr id="3" name="Picture 2" descr="مراحل رشد کودک">
            <a:extLst>
              <a:ext uri="{FF2B5EF4-FFF2-40B4-BE49-F238E27FC236}">
                <a16:creationId xmlns:a16="http://schemas.microsoft.com/office/drawing/2014/main" id="{E34B83FF-C1AF-1622-F144-CFD05D70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42" y="3278944"/>
            <a:ext cx="3198092" cy="17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998C530-A1DE-4C28-73C4-627FB3F5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171" y="195943"/>
            <a:ext cx="227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DF5F03-1C4B-8B3B-06CA-67BF82A29814}"/>
              </a:ext>
            </a:extLst>
          </p:cNvPr>
          <p:cNvSpPr txBox="1">
            <a:spLocks/>
          </p:cNvSpPr>
          <p:nvPr/>
        </p:nvSpPr>
        <p:spPr>
          <a:xfrm>
            <a:off x="2793726" y="5307290"/>
            <a:ext cx="6604548" cy="59318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b">
            <a:norm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مرکز جوانی جمعیت، سلامت خانواده و مدارس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895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5"/>
            <a:ext cx="7721624" cy="103641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-1951679" y="2881081"/>
            <a:ext cx="6250449" cy="648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50000"/>
              </a:lnSpc>
              <a:defRPr/>
            </a:pPr>
            <a:r>
              <a:rPr lang="fa-IR" sz="32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چالشهای</a:t>
            </a:r>
            <a:endParaRPr lang="en-US" sz="3200" dirty="0">
              <a:solidFill>
                <a:srgbClr val="00B050"/>
              </a:solidFill>
              <a:latin typeface="Ray ExtraBlack" panose="02000504000000020004" pitchFamily="50" charset="-78"/>
              <a:cs typeface="B Titr" panose="00000700000000000000" pitchFamily="2" charset="-78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fa-IR" sz="32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 فرزند آوری</a:t>
            </a:r>
            <a:br>
              <a:rPr lang="en-US" sz="32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 در ایران</a:t>
            </a:r>
            <a:endParaRPr lang="fa-IR" sz="3600" dirty="0">
              <a:solidFill>
                <a:srgbClr val="00B050"/>
              </a:solidFill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59EB3D4-9F3A-C28D-07D0-128AAF318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20128"/>
              </p:ext>
            </p:extLst>
          </p:nvPr>
        </p:nvGraphicFramePr>
        <p:xfrm>
          <a:off x="2994916" y="315274"/>
          <a:ext cx="8520841" cy="549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459">
                  <a:extLst>
                    <a:ext uri="{9D8B030D-6E8A-4147-A177-3AD203B41FA5}">
                      <a16:colId xmlns:a16="http://schemas.microsoft.com/office/drawing/2014/main" val="1521378199"/>
                    </a:ext>
                  </a:extLst>
                </a:gridCol>
                <a:gridCol w="3828569">
                  <a:extLst>
                    <a:ext uri="{9D8B030D-6E8A-4147-A177-3AD203B41FA5}">
                      <a16:colId xmlns:a16="http://schemas.microsoft.com/office/drawing/2014/main" val="2493992861"/>
                    </a:ext>
                  </a:extLst>
                </a:gridCol>
                <a:gridCol w="1083813">
                  <a:extLst>
                    <a:ext uri="{9D8B030D-6E8A-4147-A177-3AD203B41FA5}">
                      <a16:colId xmlns:a16="http://schemas.microsoft.com/office/drawing/2014/main" val="2007943972"/>
                    </a:ext>
                  </a:extLst>
                </a:gridCol>
              </a:tblGrid>
              <a:tr h="758151"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نمونه ها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عنوان چالش ( مساله)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ردیف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051726"/>
                  </a:ext>
                </a:extLst>
              </a:tr>
              <a:tr h="758151"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عدم ازدواج، تاخیر در ازدواج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کاهش میل به ازدواج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1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8593365"/>
                  </a:ext>
                </a:extLst>
              </a:tr>
              <a:tr h="758151"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افزایش طلاق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تهدید بنیان خانواده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2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206783"/>
                  </a:ext>
                </a:extLst>
              </a:tr>
              <a:tr h="1391920"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solidFill>
                            <a:srgbClr val="FF0000"/>
                          </a:solidFill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افزایش فاصله بین</a:t>
                      </a:r>
                      <a:r>
                        <a:rPr lang="fa-IR" sz="2100" baseline="0" dirty="0">
                          <a:solidFill>
                            <a:srgbClr val="FF0000"/>
                          </a:solidFill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 فرزندان، افزایش سن ازدواج، فاصله زیاد بین ازدواج تا تولد اولین فرزند،  </a:t>
                      </a:r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ناباروری، تنظیم خانواده عمومی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کاهش امکان فرزند بیشتر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3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275241"/>
                  </a:ext>
                </a:extLst>
              </a:tr>
              <a:tr h="758151"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سقط خودبخودی،عمدی،قانونی،</a:t>
                      </a:r>
                    </a:p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غربالگری بی ضابطه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از بین رفتن جنین ها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4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7382867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از روستا به شهرها</a:t>
                      </a:r>
                    </a:p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از شهرها به کلان شهرها</a:t>
                      </a:r>
                    </a:p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از داخل به خارج کشور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مهاجرت ها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latin typeface="Ray ExtraBlack" panose="02000504000000020004" pitchFamily="50" charset="-78"/>
                          <a:cs typeface="B Titr" panose="00000700000000000000" pitchFamily="2" charset="-78"/>
                        </a:rPr>
                        <a:t>5</a:t>
                      </a:r>
                      <a:endParaRPr lang="en-US" sz="2100" dirty="0">
                        <a:latin typeface="Ray ExtraBlack" panose="02000504000000020004" pitchFamily="50" charset="-78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882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666514" y="6270171"/>
            <a:ext cx="2377440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7" y="234587"/>
            <a:ext cx="1154980" cy="1152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E8DE03-F305-EBA4-AC82-41B11435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" y="5023522"/>
            <a:ext cx="227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61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5"/>
            <a:ext cx="7721624" cy="103641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-186378" y="2969981"/>
            <a:ext cx="2878778" cy="648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50000"/>
              </a:lnSpc>
              <a:defRPr/>
            </a:pPr>
            <a:r>
              <a:rPr lang="fa-IR" sz="32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فرهنگ سازی فرزند آوری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32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 در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32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فرهنگ عمومی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4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(فرهنگ فرزند آوری)</a:t>
            </a:r>
            <a:endParaRPr lang="fa-IR" sz="2800" dirty="0">
              <a:solidFill>
                <a:srgbClr val="00B050"/>
              </a:solidFill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59406"/>
              </p:ext>
            </p:extLst>
          </p:nvPr>
        </p:nvGraphicFramePr>
        <p:xfrm>
          <a:off x="2908025" y="2273384"/>
          <a:ext cx="8561978" cy="295618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02939">
                  <a:extLst>
                    <a:ext uri="{9D8B030D-6E8A-4147-A177-3AD203B41FA5}">
                      <a16:colId xmlns:a16="http://schemas.microsoft.com/office/drawing/2014/main" val="289734179"/>
                    </a:ext>
                  </a:extLst>
                </a:gridCol>
                <a:gridCol w="3453199">
                  <a:extLst>
                    <a:ext uri="{9D8B030D-6E8A-4147-A177-3AD203B41FA5}">
                      <a16:colId xmlns:a16="http://schemas.microsoft.com/office/drawing/2014/main" val="388106743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95049872"/>
                    </a:ext>
                  </a:extLst>
                </a:gridCol>
              </a:tblGrid>
              <a:tr h="6391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400" kern="1200" dirty="0">
                          <a:solidFill>
                            <a:srgbClr val="5C8E26"/>
                          </a:solidFill>
                          <a:cs typeface="B Titr" panose="00000700000000000000" pitchFamily="2" charset="-78"/>
                        </a:rPr>
                        <a:t>گزاره فرهنگی  ( درست )</a:t>
                      </a:r>
                      <a:endParaRPr lang="en-US" sz="2400" kern="1200" dirty="0">
                        <a:solidFill>
                          <a:srgbClr val="5C8E26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400" kern="120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گزاره فرهنگی ( نادرست )</a:t>
                      </a:r>
                      <a:endParaRPr lang="en-US" sz="2400" kern="1200" dirty="0">
                        <a:solidFill>
                          <a:srgbClr val="FF0000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400" kern="12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465859"/>
                  </a:ext>
                </a:extLst>
              </a:tr>
              <a:tr h="500565">
                <a:tc>
                  <a:txBody>
                    <a:bodyPr/>
                    <a:lstStyle/>
                    <a:p>
                      <a:pPr algn="ctr"/>
                      <a:r>
                        <a:rPr lang="fa-IR" sz="2000" kern="1200" dirty="0">
                          <a:cs typeface="B Titr" panose="00000700000000000000" pitchFamily="2" charset="-78"/>
                        </a:rPr>
                        <a:t>هیچ چیز جای فرزند را در زندگی </a:t>
                      </a:r>
                      <a:r>
                        <a:rPr lang="fa-IR" sz="2000" kern="1200" dirty="0" err="1">
                          <a:cs typeface="B Titr" panose="00000700000000000000" pitchFamily="2" charset="-78"/>
                        </a:rPr>
                        <a:t>نمی‌گیرد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1200" dirty="0">
                          <a:cs typeface="B Titr" panose="00000700000000000000" pitchFamily="2" charset="-78"/>
                        </a:rPr>
                        <a:t>عدم نیاز به فرزند پس از ازدواج (</a:t>
                      </a:r>
                      <a:r>
                        <a:rPr lang="fa-IR" sz="2000" kern="1200" dirty="0" err="1">
                          <a:cs typeface="B Titr" panose="00000700000000000000" pitchFamily="2" charset="-78"/>
                        </a:rPr>
                        <a:t>بی‌فرزندی</a:t>
                      </a:r>
                      <a:r>
                        <a:rPr lang="fa-IR" sz="2000" kern="1200" dirty="0">
                          <a:cs typeface="B Titr" panose="00000700000000000000" pitchFamily="2" charset="-78"/>
                        </a:rPr>
                        <a:t>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1200" dirty="0">
                          <a:cs typeface="B Titr" panose="00000700000000000000" pitchFamily="2" charset="-78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7547171"/>
                  </a:ext>
                </a:extLst>
              </a:tr>
              <a:tr h="457458">
                <a:tc>
                  <a:txBody>
                    <a:bodyPr/>
                    <a:lstStyle/>
                    <a:p>
                      <a:pPr algn="ctr"/>
                      <a:r>
                        <a:rPr lang="fa-IR" sz="2000" kern="1200" dirty="0">
                          <a:cs typeface="B Titr" panose="00000700000000000000" pitchFamily="2" charset="-78"/>
                        </a:rPr>
                        <a:t>فرزندان سرمایه‌های زندگی</a:t>
                      </a:r>
                    </a:p>
                    <a:p>
                      <a:pPr algn="ctr"/>
                      <a:r>
                        <a:rPr lang="fa-IR" sz="2000" kern="1200" dirty="0">
                          <a:cs typeface="B Titr" panose="00000700000000000000" pitchFamily="2" charset="-78"/>
                        </a:rPr>
                        <a:t>(داشتن حداقل 3 فرزند)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1200" dirty="0">
                          <a:cs typeface="B Titr" panose="00000700000000000000" pitchFamily="2" charset="-78"/>
                        </a:rPr>
                        <a:t>یک یا دو بچه کافی است (</a:t>
                      </a:r>
                      <a:r>
                        <a:rPr lang="fa-IR" sz="2000" kern="1200" dirty="0" err="1">
                          <a:cs typeface="B Titr" panose="00000700000000000000" pitchFamily="2" charset="-78"/>
                        </a:rPr>
                        <a:t>کم‌فرزندی</a:t>
                      </a:r>
                      <a:r>
                        <a:rPr lang="fa-IR" sz="2000" kern="1200" dirty="0">
                          <a:cs typeface="B Titr" panose="00000700000000000000" pitchFamily="2" charset="-78"/>
                        </a:rPr>
                        <a:t>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1200" dirty="0">
                          <a:cs typeface="B Titr" panose="00000700000000000000" pitchFamily="2" charset="-78"/>
                        </a:rPr>
                        <a:t>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0924510"/>
                  </a:ext>
                </a:extLst>
              </a:tr>
              <a:tr h="457458"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B Titr" panose="00000700000000000000" pitchFamily="2" charset="-78"/>
                        </a:rPr>
                        <a:t>بچه رحمت می آورد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B Titr" panose="00000700000000000000" pitchFamily="2" charset="-78"/>
                        </a:rPr>
                        <a:t>بچه زحمت دارد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B Titr" panose="00000700000000000000" pitchFamily="2" charset="-78"/>
                        </a:rPr>
                        <a:t>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589821"/>
                  </a:ext>
                </a:extLst>
              </a:tr>
              <a:tr h="457458"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88890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7" y="234587"/>
            <a:ext cx="1154980" cy="115212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6C401A6-9A7A-6D64-51DC-6EA09239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" y="5122028"/>
            <a:ext cx="227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17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5"/>
            <a:ext cx="7721624" cy="103641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-186378" y="2969981"/>
            <a:ext cx="2878778" cy="648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50000"/>
              </a:lnSpc>
              <a:defRPr/>
            </a:pPr>
            <a:r>
              <a:rPr lang="fa-IR" sz="32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فرهنگ سازی فرزند آوری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32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 در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32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فرهنگ عمومی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4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(فرهنگ ازدواج)</a:t>
            </a:r>
            <a:endParaRPr lang="fa-IR" sz="2800" dirty="0">
              <a:solidFill>
                <a:srgbClr val="00B050"/>
              </a:solidFill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93578"/>
              </p:ext>
            </p:extLst>
          </p:nvPr>
        </p:nvGraphicFramePr>
        <p:xfrm>
          <a:off x="2875147" y="469932"/>
          <a:ext cx="8690000" cy="52227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16319">
                  <a:extLst>
                    <a:ext uri="{9D8B030D-6E8A-4147-A177-3AD203B41FA5}">
                      <a16:colId xmlns:a16="http://schemas.microsoft.com/office/drawing/2014/main" val="4224706950"/>
                    </a:ext>
                  </a:extLst>
                </a:gridCol>
                <a:gridCol w="3868105">
                  <a:extLst>
                    <a:ext uri="{9D8B030D-6E8A-4147-A177-3AD203B41FA5}">
                      <a16:colId xmlns:a16="http://schemas.microsoft.com/office/drawing/2014/main" val="1021315775"/>
                    </a:ext>
                  </a:extLst>
                </a:gridCol>
                <a:gridCol w="705576">
                  <a:extLst>
                    <a:ext uri="{9D8B030D-6E8A-4147-A177-3AD203B41FA5}">
                      <a16:colId xmlns:a16="http://schemas.microsoft.com/office/drawing/2014/main" val="688623985"/>
                    </a:ext>
                  </a:extLst>
                </a:gridCol>
              </a:tblGrid>
              <a:tr h="620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a-IR" sz="2800" dirty="0">
                          <a:solidFill>
                            <a:srgbClr val="5C8E26"/>
                          </a:solidFill>
                          <a:cs typeface="B Titr" panose="00000700000000000000" pitchFamily="2" charset="-78"/>
                        </a:rPr>
                        <a:t>گزاره فرهنگی</a:t>
                      </a:r>
                      <a:r>
                        <a:rPr lang="fa-IR" sz="2800" baseline="0" dirty="0">
                          <a:solidFill>
                            <a:srgbClr val="5C8E26"/>
                          </a:solidFill>
                          <a:cs typeface="B Titr" panose="00000700000000000000" pitchFamily="2" charset="-78"/>
                        </a:rPr>
                        <a:t> ( درست )</a:t>
                      </a:r>
                      <a:endParaRPr lang="en-US" sz="2800" dirty="0">
                        <a:solidFill>
                          <a:srgbClr val="5C8E2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a-IR" sz="280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گزاره</a:t>
                      </a:r>
                      <a:r>
                        <a:rPr lang="fa-IR" sz="28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 فرهنگی ( نادرست ) </a:t>
                      </a:r>
                      <a:endParaRPr lang="en-US" sz="2800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a-IR" sz="160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ردیف</a:t>
                      </a:r>
                      <a:endParaRPr lang="en-US" sz="1600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04585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>
                          <a:cs typeface="B Titr" panose="00000700000000000000" pitchFamily="2" charset="-78"/>
                        </a:rPr>
                        <a:t>ازدواج</a:t>
                      </a:r>
                      <a:r>
                        <a:rPr lang="fa-IR" sz="2400" baseline="0" dirty="0">
                          <a:cs typeface="B Titr" panose="00000700000000000000" pitchFamily="2" charset="-78"/>
                        </a:rPr>
                        <a:t> بهنگام نیاز در سنین پایین تر</a:t>
                      </a:r>
                      <a:endParaRPr lang="en-US" sz="2400" dirty="0"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>
                          <a:cs typeface="B Titr" panose="00000700000000000000" pitchFamily="2" charset="-78"/>
                        </a:rPr>
                        <a:t>ازدواج در سن بالا</a:t>
                      </a:r>
                      <a:endParaRPr lang="en-US" sz="2400" dirty="0"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a-IR" sz="2800" dirty="0">
                          <a:cs typeface="B Titr" panose="00000700000000000000" pitchFamily="2" charset="-78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9033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>
                          <a:cs typeface="B Titr" panose="00000700000000000000" pitchFamily="2" charset="-78"/>
                        </a:rPr>
                        <a:t>فرزند</a:t>
                      </a:r>
                      <a:r>
                        <a:rPr lang="fa-IR" sz="2400" baseline="0" dirty="0">
                          <a:cs typeface="B Titr" panose="00000700000000000000" pitchFamily="2" charset="-78"/>
                        </a:rPr>
                        <a:t> آ</a:t>
                      </a:r>
                      <a:r>
                        <a:rPr lang="fa-IR" sz="2400" dirty="0">
                          <a:cs typeface="B Titr" panose="00000700000000000000" pitchFamily="2" charset="-78"/>
                        </a:rPr>
                        <a:t>وری</a:t>
                      </a:r>
                      <a:r>
                        <a:rPr lang="fa-IR" sz="2400" baseline="0" dirty="0">
                          <a:cs typeface="B Titr" panose="00000700000000000000" pitchFamily="2" charset="-78"/>
                        </a:rPr>
                        <a:t> در 2 سال اول ازدواج</a:t>
                      </a:r>
                      <a:endParaRPr lang="en-US" sz="2400" dirty="0"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>
                          <a:cs typeface="B Titr" panose="00000700000000000000" pitchFamily="2" charset="-78"/>
                        </a:rPr>
                        <a:t>فرزند</a:t>
                      </a:r>
                      <a:r>
                        <a:rPr lang="fa-IR" sz="2400" baseline="0" dirty="0">
                          <a:cs typeface="B Titr" panose="00000700000000000000" pitchFamily="2" charset="-78"/>
                        </a:rPr>
                        <a:t> آ</a:t>
                      </a:r>
                      <a:r>
                        <a:rPr lang="fa-IR" sz="2400" dirty="0">
                          <a:cs typeface="B Titr" panose="00000700000000000000" pitchFamily="2" charset="-78"/>
                        </a:rPr>
                        <a:t>وری 5 سال بعد از ازدواج </a:t>
                      </a:r>
                      <a:endParaRPr lang="en-US" sz="2400" dirty="0"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a-IR" sz="2800" dirty="0">
                          <a:cs typeface="B Titr" panose="00000700000000000000" pitchFamily="2" charset="-78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018258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a-IR" sz="2400" dirty="0">
                          <a:cs typeface="B Titr" panose="00000700000000000000" pitchFamily="2" charset="-78"/>
                        </a:rPr>
                        <a:t>ازدواج مجدد</a:t>
                      </a:r>
                      <a:r>
                        <a:rPr lang="fa-IR" sz="2400" baseline="0" dirty="0">
                          <a:cs typeface="B Titr" panose="00000700000000000000" pitchFamily="2" charset="-78"/>
                        </a:rPr>
                        <a:t> زنان بیوه یا مطلقه حق شرعی، قانونی و انسانی آنها است و امری پسندیده و مورد تاکید دین مبین اسلام است 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a-IR" sz="2400" dirty="0">
                          <a:cs typeface="B Titr" panose="00000700000000000000" pitchFamily="2" charset="-78"/>
                        </a:rPr>
                        <a:t>زنان</a:t>
                      </a:r>
                      <a:r>
                        <a:rPr lang="fa-IR" sz="2400" baseline="0" dirty="0">
                          <a:cs typeface="B Titr" panose="00000700000000000000" pitchFamily="2" charset="-78"/>
                        </a:rPr>
                        <a:t> بیوه یا مطلقه نباید ازدواج کنند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a-IR" sz="2800" dirty="0">
                          <a:cs typeface="B Titr" panose="00000700000000000000" pitchFamily="2" charset="-78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59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تا بشه طلاق نمی گیرم اما اگر گرفتم دوباره حتما ازدواج می کنم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طلاق می گیرم دیگه ازدواج نمی کنم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338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22695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7" y="234587"/>
            <a:ext cx="1154980" cy="115212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9694BC7-6F5D-D8A0-0FA9-D3A4C347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" y="5122028"/>
            <a:ext cx="227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1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5"/>
            <a:ext cx="7721624" cy="103641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-186378" y="2969981"/>
            <a:ext cx="2878778" cy="648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فرهنگ سازی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فرزند آوری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 در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فرهنگ عمومی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0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(فرهنگ سن و بارداری)</a:t>
            </a:r>
            <a:endParaRPr lang="fa-IR" sz="2400" dirty="0">
              <a:solidFill>
                <a:srgbClr val="00B050"/>
              </a:solidFill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44390"/>
              </p:ext>
            </p:extLst>
          </p:nvPr>
        </p:nvGraphicFramePr>
        <p:xfrm>
          <a:off x="2946400" y="2054498"/>
          <a:ext cx="9042400" cy="2931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44135">
                  <a:extLst>
                    <a:ext uri="{9D8B030D-6E8A-4147-A177-3AD203B41FA5}">
                      <a16:colId xmlns:a16="http://schemas.microsoft.com/office/drawing/2014/main" val="517181848"/>
                    </a:ext>
                  </a:extLst>
                </a:gridCol>
                <a:gridCol w="3823565">
                  <a:extLst>
                    <a:ext uri="{9D8B030D-6E8A-4147-A177-3AD203B41FA5}">
                      <a16:colId xmlns:a16="http://schemas.microsoft.com/office/drawing/2014/main" val="71394155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84242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solidFill>
                            <a:srgbClr val="5C8E26"/>
                          </a:solidFill>
                          <a:cs typeface="B Titr" panose="00000700000000000000" pitchFamily="2" charset="-78"/>
                        </a:rPr>
                        <a:t>گزاره بهداشتی (درست)</a:t>
                      </a:r>
                      <a:endParaRPr lang="en-US" sz="1800" dirty="0">
                        <a:solidFill>
                          <a:srgbClr val="5C8E2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گزاره بهداشتی</a:t>
                      </a:r>
                      <a:r>
                        <a:rPr lang="fa-IR" sz="18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 (نادرست)</a:t>
                      </a:r>
                      <a:endParaRPr lang="en-US" sz="1800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ردیف 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743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بارداری در هیچ سنی منعی ندارد،</a:t>
                      </a:r>
                      <a:r>
                        <a:rPr lang="fa-IR" sz="1800" baseline="0" dirty="0">
                          <a:cs typeface="B Titr" panose="00000700000000000000" pitchFamily="2" charset="-78"/>
                        </a:rPr>
                        <a:t> در برخی شرایط نیازمند مراقبت بیشتری است 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بارداری زیر 18 سال و بالای 35 سال پرخطر</a:t>
                      </a:r>
                      <a:r>
                        <a:rPr lang="fa-IR" sz="1800" baseline="0" dirty="0">
                          <a:cs typeface="B Titr" panose="00000700000000000000" pitchFamily="2" charset="-78"/>
                        </a:rPr>
                        <a:t> است 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1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86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فاصله بین دو فرزند زیر 3 سال هم باشد اشکالی ندارد 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فاصله بین </a:t>
                      </a:r>
                      <a:r>
                        <a:rPr lang="fa-IR" sz="1800" dirty="0" err="1">
                          <a:cs typeface="B Titr" panose="00000700000000000000" pitchFamily="2" charset="-78"/>
                        </a:rPr>
                        <a:t>موالید</a:t>
                      </a:r>
                      <a:r>
                        <a:rPr lang="fa-IR" sz="1800" dirty="0">
                          <a:cs typeface="B Titr" panose="00000700000000000000" pitchFamily="2" charset="-78"/>
                        </a:rPr>
                        <a:t> باید بین 3 تا 5 سال باشد 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2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31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بارداری در تمامی سنین مجاز است و بالای 40 سال هم مشکلی ندارد 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هیچ زنی نباید</a:t>
                      </a:r>
                      <a:r>
                        <a:rPr lang="fa-IR" sz="1800" baseline="0" dirty="0">
                          <a:cs typeface="B Titr" panose="00000700000000000000" pitchFamily="2" charset="-78"/>
                        </a:rPr>
                        <a:t> بالای 40 سال باردار شود 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68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تاخیر در بارداری احتمال</a:t>
                      </a:r>
                      <a:r>
                        <a:rPr lang="fa-IR" sz="1800" baseline="0" dirty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dirty="0">
                          <a:cs typeface="B Titr" panose="00000700000000000000" pitchFamily="2" charset="-78"/>
                        </a:rPr>
                        <a:t>ناباروری اولیه را افزایش می دهد 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تاخیر در بارداری</a:t>
                      </a:r>
                      <a:r>
                        <a:rPr lang="fa-IR" sz="1800" baseline="0" dirty="0">
                          <a:cs typeface="B Titr" panose="00000700000000000000" pitchFamily="2" charset="-78"/>
                        </a:rPr>
                        <a:t> بدون مشکل است 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Titr" panose="00000700000000000000" pitchFamily="2" charset="-78"/>
                        </a:rPr>
                        <a:t>4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516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7" y="234587"/>
            <a:ext cx="1154980" cy="115212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4BDEC4B-8AF4-FDA2-731F-4733FDCCD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" y="5122028"/>
            <a:ext cx="227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99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5"/>
            <a:ext cx="7721624" cy="103641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-186378" y="2969981"/>
            <a:ext cx="2878778" cy="648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فرهنگ سازی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فرزند آوری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 در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فرهنگ عمومی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0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(فرهنگ باروری و بارداری)</a:t>
            </a:r>
            <a:endParaRPr lang="fa-IR" sz="2400" dirty="0">
              <a:solidFill>
                <a:srgbClr val="00B050"/>
              </a:solidFill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21000" y="1360397"/>
          <a:ext cx="9004299" cy="38672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78067">
                  <a:extLst>
                    <a:ext uri="{9D8B030D-6E8A-4147-A177-3AD203B41FA5}">
                      <a16:colId xmlns:a16="http://schemas.microsoft.com/office/drawing/2014/main" val="1355402762"/>
                    </a:ext>
                  </a:extLst>
                </a:gridCol>
                <a:gridCol w="3913433">
                  <a:extLst>
                    <a:ext uri="{9D8B030D-6E8A-4147-A177-3AD203B41FA5}">
                      <a16:colId xmlns:a16="http://schemas.microsoft.com/office/drawing/2014/main" val="2530964232"/>
                    </a:ext>
                  </a:extLst>
                </a:gridCol>
                <a:gridCol w="812799">
                  <a:extLst>
                    <a:ext uri="{9D8B030D-6E8A-4147-A177-3AD203B41FA5}">
                      <a16:colId xmlns:a16="http://schemas.microsoft.com/office/drawing/2014/main" val="3536858993"/>
                    </a:ext>
                  </a:extLst>
                </a:gridCol>
              </a:tblGrid>
              <a:tr h="75828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solidFill>
                            <a:srgbClr val="5C8E26"/>
                          </a:solidFill>
                          <a:cs typeface="B Titr" panose="00000700000000000000" pitchFamily="2" charset="-78"/>
                        </a:rPr>
                        <a:t>گزاره بهداشتی ( درست )</a:t>
                      </a:r>
                      <a:endParaRPr lang="en-US" sz="2000" b="1" dirty="0">
                        <a:solidFill>
                          <a:srgbClr val="5C8E2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solidFill>
                            <a:srgbClr val="C00000"/>
                          </a:solidFill>
                          <a:cs typeface="B Titr" panose="00000700000000000000" pitchFamily="2" charset="-78"/>
                        </a:rPr>
                        <a:t>گزاره بهداشتی ( نادرست )</a:t>
                      </a:r>
                      <a:endParaRPr lang="en-US" sz="2000" b="1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21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زایمان</a:t>
                      </a:r>
                      <a:r>
                        <a:rPr lang="fa-IR" sz="2000" baseline="0" dirty="0">
                          <a:cs typeface="B Titr" panose="00000700000000000000" pitchFamily="2" charset="-78"/>
                        </a:rPr>
                        <a:t> طبیعی، زایمان برتر برای سلامت مادر و فرزندش </a:t>
                      </a:r>
                      <a:r>
                        <a:rPr lang="fa-IR" sz="2000" baseline="0" dirty="0" err="1">
                          <a:cs typeface="B Titr" panose="00000700000000000000" pitchFamily="2" charset="-78"/>
                        </a:rPr>
                        <a:t>می‌باشد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سزارین باید انتخابی</a:t>
                      </a:r>
                      <a:r>
                        <a:rPr lang="fa-IR" sz="2000" baseline="0" dirty="0">
                          <a:cs typeface="B Titr" panose="00000700000000000000" pitchFamily="2" charset="-78"/>
                        </a:rPr>
                        <a:t> باشد و مشکلی ندارد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Titr" panose="00000700000000000000" pitchFamily="2" charset="-78"/>
                        </a:rPr>
                        <a:t>1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3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روشهای پیشگیری از بارداری به ویژه روشهای طولانی مدت </a:t>
                      </a:r>
                      <a:r>
                        <a:rPr lang="fa-IR" sz="2000" dirty="0" err="1">
                          <a:cs typeface="B Titr" panose="00000700000000000000" pitchFamily="2" charset="-78"/>
                        </a:rPr>
                        <a:t>مخاطراتی</a:t>
                      </a:r>
                      <a:r>
                        <a:rPr lang="fa-IR" sz="2000" baseline="0" dirty="0">
                          <a:cs typeface="B Titr" panose="00000700000000000000" pitchFamily="2" charset="-78"/>
                        </a:rPr>
                        <a:t> دارد و ممکن است موجب ناباروری اولیه یا ثانویه شود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روشهای پیشگیری از بارداری </a:t>
                      </a:r>
                      <a:r>
                        <a:rPr lang="fa-IR" sz="2000" dirty="0" err="1">
                          <a:cs typeface="B Titr" panose="00000700000000000000" pitchFamily="2" charset="-78"/>
                        </a:rPr>
                        <a:t>بی‌خطر</a:t>
                      </a:r>
                      <a:r>
                        <a:rPr lang="fa-IR" sz="2000" baseline="0" dirty="0">
                          <a:cs typeface="B Titr" panose="00000700000000000000" pitchFamily="2" charset="-78"/>
                        </a:rPr>
                        <a:t> است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Titr" panose="00000700000000000000" pitchFamily="2" charset="-78"/>
                        </a:rPr>
                        <a:t>2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32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بارداری بدون برنامه ریزی قبلی هم اشکالی ندارد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بارداری حتما باید با برنامه ریزی باشد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Titr" panose="00000700000000000000" pitchFamily="2" charset="-78"/>
                        </a:rPr>
                        <a:t>3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690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سقط عمدی جنین در هر سنی از بارداری و حتی</a:t>
                      </a:r>
                      <a:r>
                        <a:rPr lang="fa-IR" sz="2000" baseline="0" dirty="0">
                          <a:cs typeface="B Titr" panose="00000700000000000000" pitchFamily="2" charset="-78"/>
                        </a:rPr>
                        <a:t> زیر 4 ماه شرعاً حرام است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سقط عمدی</a:t>
                      </a:r>
                      <a:r>
                        <a:rPr lang="fa-IR" sz="2000" baseline="0" dirty="0">
                          <a:cs typeface="B Titr" panose="00000700000000000000" pitchFamily="2" charset="-78"/>
                        </a:rPr>
                        <a:t> جنین اگر تمیز و ایمن باشد، مشکلی ندارد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Titr" panose="00000700000000000000" pitchFamily="2" charset="-78"/>
                        </a:rPr>
                        <a:t>4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2126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7" y="234587"/>
            <a:ext cx="1154980" cy="115212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8D09A69-FF18-8454-AA00-B9A89754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" y="5122028"/>
            <a:ext cx="227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09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5"/>
            <a:ext cx="7721624" cy="103641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-186378" y="2969981"/>
            <a:ext cx="2878778" cy="648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فرهنگ سازی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فرزند آوری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 در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8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فرهنگ عمومی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fa-IR" sz="2000" dirty="0">
                <a:solidFill>
                  <a:srgbClr val="00B050"/>
                </a:solidFill>
                <a:latin typeface="Ray ExtraBlack" panose="02000504000000020004" pitchFamily="50" charset="-78"/>
                <a:cs typeface="B Titr" panose="00000700000000000000" pitchFamily="2" charset="-78"/>
              </a:rPr>
              <a:t>(فرهنگ مهاجرت)</a:t>
            </a:r>
            <a:endParaRPr lang="fa-IR" sz="2400" dirty="0">
              <a:solidFill>
                <a:srgbClr val="00B050"/>
              </a:solidFill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09100"/>
              </p:ext>
            </p:extLst>
          </p:nvPr>
        </p:nvGraphicFramePr>
        <p:xfrm>
          <a:off x="2921000" y="1360397"/>
          <a:ext cx="9004299" cy="35624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78067">
                  <a:extLst>
                    <a:ext uri="{9D8B030D-6E8A-4147-A177-3AD203B41FA5}">
                      <a16:colId xmlns:a16="http://schemas.microsoft.com/office/drawing/2014/main" val="1355402762"/>
                    </a:ext>
                  </a:extLst>
                </a:gridCol>
                <a:gridCol w="3913433">
                  <a:extLst>
                    <a:ext uri="{9D8B030D-6E8A-4147-A177-3AD203B41FA5}">
                      <a16:colId xmlns:a16="http://schemas.microsoft.com/office/drawing/2014/main" val="2530964232"/>
                    </a:ext>
                  </a:extLst>
                </a:gridCol>
                <a:gridCol w="812799">
                  <a:extLst>
                    <a:ext uri="{9D8B030D-6E8A-4147-A177-3AD203B41FA5}">
                      <a16:colId xmlns:a16="http://schemas.microsoft.com/office/drawing/2014/main" val="3536858993"/>
                    </a:ext>
                  </a:extLst>
                </a:gridCol>
              </a:tblGrid>
              <a:tr h="75828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solidFill>
                            <a:srgbClr val="5C8E26"/>
                          </a:solidFill>
                          <a:cs typeface="B Titr" panose="00000700000000000000" pitchFamily="2" charset="-78"/>
                        </a:rPr>
                        <a:t>گزاره فرهنگی( درست )</a:t>
                      </a:r>
                      <a:endParaRPr lang="en-US" sz="2000" b="1" dirty="0">
                        <a:solidFill>
                          <a:srgbClr val="5C8E2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solidFill>
                            <a:srgbClr val="C00000"/>
                          </a:solidFill>
                          <a:cs typeface="B Titr" panose="00000700000000000000" pitchFamily="2" charset="-78"/>
                        </a:rPr>
                        <a:t>گزاره فرهنگی ( نادرست )</a:t>
                      </a:r>
                      <a:endParaRPr lang="en-US" sz="2000" b="1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21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روستا بهترین و با صفا ترین مکان برای زندگی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در روستا نمی توان زندگی کرد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Titr" panose="00000700000000000000" pitchFamily="2" charset="-78"/>
                        </a:rPr>
                        <a:t>1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3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شهر ما کوچک است امکانات بیشتر را برای زندگی بهتر می آوریم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شهر ما کوچک است امکانات زندگی ندارد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Titr" panose="00000700000000000000" pitchFamily="2" charset="-78"/>
                        </a:rPr>
                        <a:t>2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32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سختی های زندگی در شهر یا روستای خودمان به مشکلات و بدبختی های حاشیه نشینی</a:t>
                      </a:r>
                    </a:p>
                    <a:p>
                      <a:pPr algn="ctr" rtl="1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 می ارزد.</a:t>
                      </a:r>
                      <a:endParaRPr lang="en-US" sz="20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حاشیه نشینی با بدبختی بهتر از زندگی در روستا یا شهر خودمان است.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Titr" panose="00000700000000000000" pitchFamily="2" charset="-78"/>
                        </a:rPr>
                        <a:t>3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690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با سختی در ایران زندگی کنم بهتر از این است در اروپا یا آمریکا در رفاه بردگی کنم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ایران جان زندگی نیست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Titr" panose="00000700000000000000" pitchFamily="2" charset="-78"/>
                        </a:rPr>
                        <a:t>4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2126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7" y="234587"/>
            <a:ext cx="1154980" cy="115212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56DA465-D83C-E208-61EA-7C509037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" y="5122028"/>
            <a:ext cx="227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7802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634</Words>
  <Application>Microsoft Office PowerPoint</Application>
  <PresentationFormat>Widescreen</PresentationFormat>
  <Paragraphs>124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 Titr</vt:lpstr>
      <vt:lpstr>Calibri</vt:lpstr>
      <vt:lpstr>Georgia</vt:lpstr>
      <vt:lpstr>Gill Sans MT</vt:lpstr>
      <vt:lpstr>Lora</vt:lpstr>
      <vt:lpstr>Ray ExtraBlack</vt:lpstr>
      <vt:lpstr>Trebuchet MS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Pro7</dc:creator>
  <cp:lastModifiedBy>User</cp:lastModifiedBy>
  <cp:revision>8</cp:revision>
  <dcterms:created xsi:type="dcterms:W3CDTF">2022-11-26T09:21:26Z</dcterms:created>
  <dcterms:modified xsi:type="dcterms:W3CDTF">2023-09-26T04:37:04Z</dcterms:modified>
</cp:coreProperties>
</file>